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836" r:id="rId9"/>
    <p:sldId id="1800" r:id="rId10"/>
    <p:sldId id="1912" r:id="rId11"/>
    <p:sldId id="1913" r:id="rId12"/>
    <p:sldId id="1927" r:id="rId13"/>
    <p:sldId id="1841" r:id="rId14"/>
    <p:sldId id="1840" r:id="rId15"/>
    <p:sldId id="1831" r:id="rId16"/>
    <p:sldId id="1832" r:id="rId17"/>
    <p:sldId id="1842" r:id="rId18"/>
    <p:sldId id="1844" r:id="rId19"/>
    <p:sldId id="1928" r:id="rId20"/>
    <p:sldId id="1899" r:id="rId21"/>
    <p:sldId id="1932" r:id="rId22"/>
    <p:sldId id="1903" r:id="rId23"/>
    <p:sldId id="1904" r:id="rId24"/>
    <p:sldId id="1929" r:id="rId25"/>
    <p:sldId id="1905" r:id="rId26"/>
    <p:sldId id="1906" r:id="rId27"/>
    <p:sldId id="1907" r:id="rId28"/>
    <p:sldId id="1930" r:id="rId29"/>
    <p:sldId id="1908" r:id="rId30"/>
    <p:sldId id="1909" r:id="rId31"/>
    <p:sldId id="1910" r:id="rId32"/>
    <p:sldId id="1911" r:id="rId33"/>
    <p:sldId id="1914"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4" autoAdjust="0"/>
    <p:restoredTop sz="96291" autoAdjust="0"/>
  </p:normalViewPr>
  <p:slideViewPr>
    <p:cSldViewPr showGuides="1">
      <p:cViewPr>
        <p:scale>
          <a:sx n="95" d="100"/>
          <a:sy n="95" d="100"/>
        </p:scale>
        <p:origin x="1328" y="7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5C4C7211-380E-244A-8F45-44EDFD224C80}"/>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009D0DA-67CD-554B-AD33-3F3090443E5B}"/>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2469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162169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41619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53708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 线程分级</a:t>
            </a:r>
          </a:p>
        </p:txBody>
      </p:sp>
    </p:spTree>
    <p:extLst>
      <p:ext uri="{BB962C8B-B14F-4D97-AF65-F5344CB8AC3E}">
        <p14:creationId xmlns:p14="http://schemas.microsoft.com/office/powerpoint/2010/main" val="369687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sp>
        <p:nvSpPr>
          <p:cNvPr id="5" name="内容占位符 2">
            <a:extLst>
              <a:ext uri="{FF2B5EF4-FFF2-40B4-BE49-F238E27FC236}">
                <a16:creationId xmlns:a16="http://schemas.microsoft.com/office/drawing/2014/main" id="{7FDF69C7-BA7E-414D-A497-07695D3887AC}"/>
              </a:ext>
            </a:extLst>
          </p:cNvPr>
          <p:cNvSpPr txBox="1">
            <a:spLocks/>
          </p:cNvSpPr>
          <p:nvPr/>
        </p:nvSpPr>
        <p:spPr>
          <a:xfrm>
            <a:off x="553765"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step1</a:t>
            </a:r>
            <a:r>
              <a:rPr kumimoji="1" lang="zh-CN" altLang="en-US" dirty="0">
                <a:latin typeface="Gill Sans MT" panose="020B0502020104020203" pitchFamily="34" charset="0"/>
              </a:rPr>
              <a:t>：用网格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进行覆盖</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08E07E2C-306B-7040-AB1F-C1434C628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10" name="图片 9">
            <a:extLst>
              <a:ext uri="{FF2B5EF4-FFF2-40B4-BE49-F238E27FC236}">
                <a16:creationId xmlns:a16="http://schemas.microsoft.com/office/drawing/2014/main" id="{BF88DCBF-B4DF-9346-ADA6-CD1B10D04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6D611456-696C-AC40-A95F-291F755252E0}"/>
              </a:ext>
            </a:extLst>
          </p:cNvPr>
          <p:cNvSpPr txBox="1">
            <a:spLocks/>
          </p:cNvSpPr>
          <p:nvPr/>
        </p:nvSpPr>
        <p:spPr>
          <a:xfrm>
            <a:off x="4370189"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中分块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9667106B-7BD6-B246-8A7B-58523EEBFDEC}"/>
              </a:ext>
            </a:extLst>
          </p:cNvPr>
          <p:cNvSpPr txBox="1">
            <a:spLocks/>
          </p:cNvSpPr>
          <p:nvPr/>
        </p:nvSpPr>
        <p:spPr>
          <a:xfrm>
            <a:off x="4298181" y="1124744"/>
            <a:ext cx="3456384" cy="4478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GPU</a:t>
            </a:r>
            <a:r>
              <a:rPr kumimoji="1" lang="zh-CN" altLang="en-US" dirty="0">
                <a:latin typeface="Gill Sans MT" panose="020B0502020104020203" pitchFamily="34" charset="0"/>
              </a:rPr>
              <a:t> 中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是独立执行</a:t>
            </a:r>
            <a:endParaRPr kumimoji="1"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CD8D6B5F-AD17-EE43-AD85-A5D4A8E7A2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24554" y="1628800"/>
            <a:ext cx="2885529" cy="1732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B6A0203B-5F2C-EF48-AEAC-064ECE0902D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8818" b="41712"/>
          <a:stretch/>
        </p:blipFill>
        <p:spPr>
          <a:xfrm>
            <a:off x="4614670"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564DED33-7B46-4E42-8F36-6323CC279F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818" t="41712"/>
          <a:stretch/>
        </p:blipFill>
        <p:spPr>
          <a:xfrm>
            <a:off x="6098381"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FF25539E-B2C7-634E-BF4D-CFC9BFF9FA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1712" r="48818"/>
          <a:stretch/>
        </p:blipFill>
        <p:spPr>
          <a:xfrm>
            <a:off x="4614669" y="4600525"/>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D1A4E4D7-1F32-DC46-BFDB-05003A309B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817" t="41419"/>
          <a:stretch/>
        </p:blipFill>
        <p:spPr>
          <a:xfrm>
            <a:off x="6098381" y="4595679"/>
            <a:ext cx="1411703" cy="97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42140619-34F4-2C4F-AC3E-3FDEDE47656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48818" b="41712"/>
          <a:stretch/>
        </p:blipFill>
        <p:spPr>
          <a:xfrm>
            <a:off x="9219254" y="393305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内容占位符 2">
            <a:extLst>
              <a:ext uri="{FF2B5EF4-FFF2-40B4-BE49-F238E27FC236}">
                <a16:creationId xmlns:a16="http://schemas.microsoft.com/office/drawing/2014/main" id="{EF9AC877-2D6E-A947-B82B-69AF3EFB436B}"/>
              </a:ext>
            </a:extLst>
          </p:cNvPr>
          <p:cNvSpPr txBox="1">
            <a:spLocks/>
          </p:cNvSpPr>
          <p:nvPr/>
        </p:nvSpPr>
        <p:spPr>
          <a:xfrm>
            <a:off x="8114605" y="5085184"/>
            <a:ext cx="3456384" cy="115539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step3</a:t>
            </a:r>
            <a:r>
              <a:rPr kumimoji="1" lang="zh-CN" altLang="en-US" dirty="0">
                <a:latin typeface="Gill Sans MT" panose="020B0502020104020203" pitchFamily="34" charset="0"/>
              </a:rPr>
              <a:t>：</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通过本地数据共享来计算</a:t>
            </a:r>
            <a:endParaRPr kumimoji="1" lang="en-US" altLang="zh-CN" dirty="0">
              <a:latin typeface="Gill Sans MT" panose="020B0502020104020203" pitchFamily="34" charset="0"/>
            </a:endParaRPr>
          </a:p>
        </p:txBody>
      </p:sp>
      <p:pic>
        <p:nvPicPr>
          <p:cNvPr id="19" name="图片 18">
            <a:extLst>
              <a:ext uri="{FF2B5EF4-FFF2-40B4-BE49-F238E27FC236}">
                <a16:creationId xmlns:a16="http://schemas.microsoft.com/office/drawing/2014/main" id="{630B596B-4D91-8E47-889B-A250E1CE0D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53907" y="1628800"/>
            <a:ext cx="2742395" cy="1732643"/>
          </a:xfrm>
          <a:prstGeom prst="rect">
            <a:avLst/>
          </a:prstGeom>
        </p:spPr>
      </p:pic>
    </p:spTree>
    <p:extLst>
      <p:ext uri="{BB962C8B-B14F-4D97-AF65-F5344CB8AC3E}">
        <p14:creationId xmlns:p14="http://schemas.microsoft.com/office/powerpoint/2010/main" val="353639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mc:Choice xmlns:a14="http://schemas.microsoft.com/office/drawing/2010/main"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计算模式</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与线程关系</a:t>
            </a:r>
          </a:p>
        </p:txBody>
      </p:sp>
    </p:spTree>
    <p:extLst>
      <p:ext uri="{BB962C8B-B14F-4D97-AF65-F5344CB8AC3E}">
        <p14:creationId xmlns:p14="http://schemas.microsoft.com/office/powerpoint/2010/main" val="24630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2945488"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2945488"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算力利用率</a:t>
            </a:r>
          </a:p>
        </p:txBody>
      </p:sp>
    </p:spTree>
    <p:extLst>
      <p:ext uri="{BB962C8B-B14F-4D97-AF65-F5344CB8AC3E}">
        <p14:creationId xmlns:p14="http://schemas.microsoft.com/office/powerpoint/2010/main" val="21582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928" y="1268760"/>
            <a:ext cx="10634885" cy="4941155"/>
          </a:xfrm>
          <a:prstGeom prst="rect">
            <a:avLst/>
          </a:prstGeom>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3952" y="1459979"/>
            <a:ext cx="10202837" cy="4718451"/>
          </a:xfrm>
          <a:prstGeom prst="rect">
            <a:avLst/>
          </a:prstGeom>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9936" y="1268760"/>
            <a:ext cx="10490869" cy="5110562"/>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ction="ppaction://noaction"/>
              </a:rPr>
              <a:t>https://www.youtube.com/watch?v=3l10o0DYJXg</a:t>
            </a:r>
          </a:p>
          <a:p>
            <a:r>
              <a:rPr lang="en-US" altLang="zh-CN" sz="1200" dirty="0">
                <a:latin typeface="Gill Sans MT" panose="020B0502020104020203" pitchFamily="34" charset="0"/>
                <a:hlinkClick r:id="" action="ppaction://noaction"/>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AI</a:t>
            </a:r>
            <a:r>
              <a:rPr lang="zh-CN" altLang="en-US" sz="2400" dirty="0">
                <a:solidFill>
                  <a:srgbClr val="91D150"/>
                </a:solidFill>
                <a:latin typeface="Gill Sans MT" panose="020B0502020104020203" pitchFamily="34" charset="0"/>
              </a:rPr>
              <a:t>编程本质</a:t>
            </a:r>
            <a:endParaRPr lang="en-US" altLang="zh-CN" sz="2800" b="1" dirty="0">
              <a:solidFill>
                <a:srgbClr val="91D150"/>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编程本质</a:t>
            </a:r>
          </a:p>
          <a:p>
            <a:pPr lvl="1"/>
            <a:r>
              <a:rPr lang="en-US" altLang="zh-CN" sz="2400" dirty="0">
                <a:solidFill>
                  <a:srgbClr val="374154"/>
                </a:solidFill>
                <a:latin typeface="Gill Sans MT" panose="020B0502020104020203" pitchFamily="34" charset="0"/>
              </a:rPr>
              <a:t>Training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计算模式与线程的关系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What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 system</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卷积计算 </a:t>
            </a:r>
            <a:r>
              <a:rPr lang="en-US" altLang="zh-CN" sz="2400" dirty="0">
                <a:solidFill>
                  <a:srgbClr val="374154"/>
                </a:solidFill>
                <a:latin typeface="Gill Sans MT" panose="020B0502020104020203" pitchFamily="34" charset="0"/>
              </a:rPr>
              <a:t>DEMO</a:t>
            </a:r>
          </a:p>
          <a:p>
            <a:pPr lvl="1"/>
            <a:r>
              <a:rPr lang="en-US" altLang="zh-CN" sz="2400" dirty="0">
                <a:solidFill>
                  <a:srgbClr val="374154"/>
                </a:solidFill>
                <a:latin typeface="Gill Sans MT" panose="020B0502020104020203" pitchFamily="34" charset="0"/>
              </a:rPr>
              <a:t>Optimization objectives and constraints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矩阵乘的算力利用率</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p>
        </p:txBody>
      </p:sp>
    </p:spTree>
    <p:extLst>
      <p:ext uri="{BB962C8B-B14F-4D97-AF65-F5344CB8AC3E}">
        <p14:creationId xmlns:p14="http://schemas.microsoft.com/office/powerpoint/2010/main" val="294942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87170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40230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32403</TotalTime>
  <Words>1143</Words>
  <Application>Microsoft Macintosh PowerPoint</Application>
  <PresentationFormat>自定义</PresentationFormat>
  <Paragraphs>186</Paragraphs>
  <Slides>29</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29</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线程机制</vt:lpstr>
      <vt:lpstr>CPU/GPU 并行才是本质</vt:lpstr>
      <vt:lpstr>PowerPoint 演示文稿</vt:lpstr>
      <vt:lpstr>卷积通用过程</vt:lpstr>
      <vt:lpstr>卷积通用过程</vt:lpstr>
      <vt:lpstr>Img2col 算法过程</vt:lpstr>
      <vt:lpstr>Img2col 算法过程</vt:lpstr>
      <vt:lpstr>Img2col 算法过程</vt:lpstr>
      <vt:lpstr>Img2col 算法过程</vt:lpstr>
      <vt:lpstr>PowerPoint 演示文稿</vt:lpstr>
      <vt:lpstr>AI 计算模式与线程的关系</vt:lpstr>
      <vt:lpstr>线程分层执行</vt:lpstr>
      <vt:lpstr>线程分层执行</vt:lpstr>
      <vt:lpstr>并行提升整体计算强度</vt:lpstr>
      <vt:lpstr>PowerPoint 演示文稿</vt:lpstr>
      <vt:lpstr>矩阵乘 MM 计算</vt:lpstr>
      <vt:lpstr>矩阵乘 MM 计算</vt:lpstr>
      <vt:lpstr>计算强度与矩阵乘的关系</vt:lpstr>
      <vt:lpstr>PowerPoint 演示文稿</vt:lpstr>
      <vt:lpstr>矩阵乘 MM 计算利用率</vt:lpstr>
      <vt:lpstr>矩阵乘 MM 计算利用率</vt:lpstr>
      <vt:lpstr>小矩阵计算</vt:lpstr>
      <vt:lpstr>小矩阵计算</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5235</cp:revision>
  <dcterms:created xsi:type="dcterms:W3CDTF">2015-01-14T10:38:57Z</dcterms:created>
  <dcterms:modified xsi:type="dcterms:W3CDTF">2023-04-15T17:14:58Z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